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69" r:id="rId2"/>
    <p:sldId id="458" r:id="rId3"/>
    <p:sldId id="407" r:id="rId4"/>
    <p:sldId id="284" r:id="rId5"/>
    <p:sldId id="285" r:id="rId6"/>
    <p:sldId id="286" r:id="rId7"/>
    <p:sldId id="287" r:id="rId8"/>
    <p:sldId id="288" r:id="rId9"/>
    <p:sldId id="408" r:id="rId10"/>
    <p:sldId id="289" r:id="rId11"/>
    <p:sldId id="290" r:id="rId12"/>
    <p:sldId id="291" r:id="rId13"/>
    <p:sldId id="292" r:id="rId14"/>
    <p:sldId id="294" r:id="rId15"/>
    <p:sldId id="296" r:id="rId16"/>
    <p:sldId id="295" r:id="rId17"/>
    <p:sldId id="297" r:id="rId18"/>
    <p:sldId id="298" r:id="rId19"/>
    <p:sldId id="299" r:id="rId20"/>
    <p:sldId id="300" r:id="rId21"/>
    <p:sldId id="301" r:id="rId22"/>
    <p:sldId id="293" r:id="rId23"/>
    <p:sldId id="303" r:id="rId24"/>
    <p:sldId id="450" r:id="rId25"/>
    <p:sldId id="451" r:id="rId26"/>
    <p:sldId id="453" r:id="rId27"/>
    <p:sldId id="454" r:id="rId28"/>
    <p:sldId id="455" r:id="rId29"/>
    <p:sldId id="456" r:id="rId30"/>
    <p:sldId id="452" r:id="rId31"/>
    <p:sldId id="457" r:id="rId32"/>
    <p:sldId id="30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wmf"/><Relationship Id="rId9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22D-AEFB-1446-9F34-7629631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B66-69CA-E94B-840F-18D4D75E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Stress is a physical quantity that expresses the internal forces that neighboring particles of a continuous material exert on each other</a:t>
            </a:r>
          </a:p>
          <a:p>
            <a:r>
              <a:rPr lang="en-US" dirty="0"/>
              <a:t>Stress is a force per unit area with SI units of Pa = N/m</a:t>
            </a:r>
            <a:r>
              <a:rPr lang="en-US" baseline="30000" dirty="0"/>
              <a:t>2</a:t>
            </a:r>
          </a:p>
          <a:p>
            <a:r>
              <a:rPr lang="en-US" dirty="0"/>
              <a:t>The stress is a 2</a:t>
            </a:r>
            <a:r>
              <a:rPr lang="en-US" baseline="30000" dirty="0"/>
              <a:t>nd</a:t>
            </a:r>
            <a:r>
              <a:rPr lang="en-US" dirty="0"/>
              <a:t> order tensor (a 3 by 3 matrix): Cauchy stress tensor</a:t>
            </a:r>
          </a:p>
          <a:p>
            <a:r>
              <a:rPr lang="en-US" b="1" i="1" dirty="0" err="1">
                <a:latin typeface="Times New Roman"/>
                <a:cs typeface="Times New Roman"/>
              </a:rPr>
              <a:t>σ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  <a:r>
              <a:rPr lang="en-US" b="1" i="1" dirty="0" err="1">
                <a:latin typeface="Times New Roman"/>
                <a:cs typeface="Times New Roman"/>
              </a:rPr>
              <a:t>F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/</a:t>
            </a:r>
            <a:r>
              <a:rPr lang="en-US" b="1" i="1" dirty="0">
                <a:latin typeface="Times New Roman"/>
                <a:cs typeface="Times New Roman"/>
              </a:rPr>
              <a:t>A</a:t>
            </a:r>
            <a:r>
              <a:rPr lang="en-US" b="1" baseline="-25000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is the face the force is applied and j is the direction it is applied</a:t>
            </a:r>
          </a:p>
          <a:p>
            <a:r>
              <a:rPr lang="en-US" dirty="0" err="1"/>
              <a:t>Sigmas</a:t>
            </a:r>
            <a:r>
              <a:rPr lang="en-US" dirty="0"/>
              <a:t> are normal stress components, </a:t>
            </a:r>
            <a:r>
              <a:rPr lang="en-US" dirty="0" err="1"/>
              <a:t>taus</a:t>
            </a:r>
            <a:r>
              <a:rPr lang="en-US" dirty="0"/>
              <a:t> are shear stress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70AD-7CFC-804A-858C-1B31961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ECAD8-DC1B-BE43-AEF1-7C66A58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5098426"/>
            <a:ext cx="5194300" cy="75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8DF2D-8A0F-8843-B87C-1F36C74E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1" y="1837360"/>
            <a:ext cx="3279524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70F-87AD-0A43-ACC7-C93F1953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as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6523-1F38-604B-A352-6A630B3D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128000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stress in a material is the RESPONSE to an applied load (force) or an applied displacement</a:t>
            </a:r>
          </a:p>
          <a:p>
            <a:r>
              <a:rPr lang="en-US" dirty="0"/>
              <a:t>Uniaxial tension or compression</a:t>
            </a:r>
          </a:p>
          <a:p>
            <a:pPr lvl="1"/>
            <a:r>
              <a:rPr lang="en-US" dirty="0"/>
              <a:t>Only one non-zero stress: </a:t>
            </a:r>
            <a:r>
              <a:rPr lang="en-US" sz="2000" i="1" dirty="0" err="1">
                <a:latin typeface="Times New Roman"/>
                <a:cs typeface="Times New Roman"/>
              </a:rPr>
              <a:t>σ</a:t>
            </a:r>
            <a:r>
              <a:rPr lang="en-US" sz="2000" baseline="-25000" dirty="0" err="1">
                <a:latin typeface="Times New Roman"/>
                <a:cs typeface="Times New Roman"/>
              </a:rPr>
              <a:t>ii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11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22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33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dirty="0"/>
          </a:p>
          <a:p>
            <a:pPr lvl="1"/>
            <a:r>
              <a:rPr lang="en-US" dirty="0"/>
              <a:t>Tension means positive stress, compression negative</a:t>
            </a:r>
          </a:p>
          <a:p>
            <a:pPr lvl="1"/>
            <a:r>
              <a:rPr lang="en-US" dirty="0"/>
              <a:t>Examples: Cables, tension tests</a:t>
            </a:r>
          </a:p>
          <a:p>
            <a:r>
              <a:rPr lang="en-US" dirty="0"/>
              <a:t>Pure shear</a:t>
            </a:r>
          </a:p>
          <a:p>
            <a:pPr lvl="1"/>
            <a:r>
              <a:rPr lang="en-US" dirty="0"/>
              <a:t>Only one non-zero stress: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12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13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23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dirty="0">
                <a:cs typeface="Times New Roman"/>
              </a:rPr>
              <a:t>Examples: drive shaft</a:t>
            </a:r>
          </a:p>
          <a:p>
            <a:r>
              <a:rPr lang="en-US" dirty="0"/>
              <a:t>Biaxial tension/compression</a:t>
            </a:r>
          </a:p>
          <a:p>
            <a:pPr lvl="1"/>
            <a:r>
              <a:rPr lang="en-US" dirty="0"/>
              <a:t>Two non-zero stress (e.g.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</a:t>
            </a:r>
            <a:r>
              <a:rPr lang="en-US" dirty="0">
                <a:latin typeface="Times New Roman"/>
                <a:cs typeface="Times New Roman"/>
              </a:rPr>
              <a:t> = 1,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2)</a:t>
            </a:r>
          </a:p>
          <a:p>
            <a:pPr lvl="1"/>
            <a:r>
              <a:rPr lang="en-US" dirty="0">
                <a:cs typeface="Times New Roman"/>
              </a:rPr>
              <a:t>Examples: Pressure cylinder or vessel</a:t>
            </a:r>
          </a:p>
          <a:p>
            <a:r>
              <a:rPr lang="en-US" dirty="0">
                <a:cs typeface="Times New Roman"/>
              </a:rPr>
              <a:t>Hydrostatic compression (pressure)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 </a:t>
            </a:r>
            <a:r>
              <a:rPr lang="en-US" dirty="0">
                <a:latin typeface="Times New Roman"/>
                <a:cs typeface="Times New Roman"/>
              </a:rPr>
              <a:t>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33 </a:t>
            </a:r>
            <a:r>
              <a:rPr lang="en-US" dirty="0">
                <a:latin typeface="Times New Roman"/>
                <a:cs typeface="Times New Roman"/>
              </a:rPr>
              <a:t>= -p</a:t>
            </a:r>
          </a:p>
          <a:p>
            <a:pPr lvl="1"/>
            <a:r>
              <a:rPr lang="en-US" dirty="0"/>
              <a:t>Anything underwater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A57D-3ED2-EB46-9269-0DAF8ABD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434A1-A684-0A4F-A260-A433BB35150E}"/>
              </a:ext>
            </a:extLst>
          </p:cNvPr>
          <p:cNvGrpSpPr/>
          <p:nvPr/>
        </p:nvGrpSpPr>
        <p:grpSpPr>
          <a:xfrm>
            <a:off x="10260184" y="2160495"/>
            <a:ext cx="834571" cy="1505857"/>
            <a:chOff x="6685643" y="1778000"/>
            <a:chExt cx="834571" cy="150585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13A4074-CA61-1346-99EE-93956B8CD9A0}"/>
                </a:ext>
              </a:extLst>
            </p:cNvPr>
            <p:cNvSpPr/>
            <p:nvPr/>
          </p:nvSpPr>
          <p:spPr>
            <a:xfrm>
              <a:off x="6685643" y="2113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3620FE-F4A6-394B-A0E3-AB5ABE06A2DF}"/>
                </a:ext>
              </a:extLst>
            </p:cNvPr>
            <p:cNvCxnSpPr/>
            <p:nvPr/>
          </p:nvCxnSpPr>
          <p:spPr>
            <a:xfrm flipV="1">
              <a:off x="7102929" y="1778000"/>
              <a:ext cx="0" cy="4172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322305-6D48-B14A-8FFE-95DA1D792CBB}"/>
                </a:ext>
              </a:extLst>
            </p:cNvPr>
            <p:cNvCxnSpPr/>
            <p:nvPr/>
          </p:nvCxnSpPr>
          <p:spPr>
            <a:xfrm>
              <a:off x="7071175" y="2948214"/>
              <a:ext cx="0" cy="335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4A4B6-DC85-3F42-8F89-6C27F7C19BC7}"/>
              </a:ext>
            </a:extLst>
          </p:cNvPr>
          <p:cNvGrpSpPr/>
          <p:nvPr/>
        </p:nvGrpSpPr>
        <p:grpSpPr>
          <a:xfrm>
            <a:off x="8622667" y="3599019"/>
            <a:ext cx="834571" cy="923473"/>
            <a:chOff x="5851072" y="3401785"/>
            <a:chExt cx="834571" cy="923473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071FE94-56C5-6442-8AF0-40D273897955}"/>
                </a:ext>
              </a:extLst>
            </p:cNvPr>
            <p:cNvSpPr/>
            <p:nvPr/>
          </p:nvSpPr>
          <p:spPr>
            <a:xfrm>
              <a:off x="5851072" y="3401785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A6B89-6133-AD42-8983-C33C75E8F2EE}"/>
                </a:ext>
              </a:extLst>
            </p:cNvPr>
            <p:cNvCxnSpPr/>
            <p:nvPr/>
          </p:nvCxnSpPr>
          <p:spPr>
            <a:xfrm>
              <a:off x="5950857" y="3539329"/>
              <a:ext cx="56242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DD9892-9E8A-0F4F-A177-A6BF775DDAFD}"/>
                </a:ext>
              </a:extLst>
            </p:cNvPr>
            <p:cNvCxnSpPr/>
            <p:nvPr/>
          </p:nvCxnSpPr>
          <p:spPr>
            <a:xfrm flipH="1" flipV="1">
              <a:off x="5851072" y="4325257"/>
              <a:ext cx="53340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2F206-5ACC-8644-A703-C628F9248C69}"/>
              </a:ext>
            </a:extLst>
          </p:cNvPr>
          <p:cNvGrpSpPr/>
          <p:nvPr/>
        </p:nvGrpSpPr>
        <p:grpSpPr>
          <a:xfrm>
            <a:off x="8787880" y="4969358"/>
            <a:ext cx="1416958" cy="1460500"/>
            <a:chOff x="5479143" y="4972958"/>
            <a:chExt cx="1416958" cy="1460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5AE617-88E7-D645-B26B-DD9ADE15D48D}"/>
                </a:ext>
              </a:extLst>
            </p:cNvPr>
            <p:cNvCxnSpPr/>
            <p:nvPr/>
          </p:nvCxnSpPr>
          <p:spPr>
            <a:xfrm flipH="1">
              <a:off x="6384473" y="5100411"/>
              <a:ext cx="308428" cy="37646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694F7BE-E947-B741-BCD3-B867A4554AB3}"/>
                </a:ext>
              </a:extLst>
            </p:cNvPr>
            <p:cNvSpPr/>
            <p:nvPr/>
          </p:nvSpPr>
          <p:spPr>
            <a:xfrm>
              <a:off x="5851072" y="5288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3968B-B8F4-FC4E-9C8A-635B2EE6214C}"/>
                </a:ext>
              </a:extLst>
            </p:cNvPr>
            <p:cNvCxnSpPr/>
            <p:nvPr/>
          </p:nvCxnSpPr>
          <p:spPr>
            <a:xfrm flipV="1">
              <a:off x="6268358" y="4972958"/>
              <a:ext cx="0" cy="39732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5F9BB9-6459-D94A-B219-65BB211BB338}"/>
                </a:ext>
              </a:extLst>
            </p:cNvPr>
            <p:cNvCxnSpPr/>
            <p:nvPr/>
          </p:nvCxnSpPr>
          <p:spPr>
            <a:xfrm>
              <a:off x="6236604" y="6123214"/>
              <a:ext cx="0" cy="31024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954686-A856-764E-B586-D8F2F6796E3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5479143" y="5810250"/>
              <a:ext cx="371929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52FEB-560E-A345-8061-75E4C65F331D}"/>
                </a:ext>
              </a:extLst>
            </p:cNvPr>
            <p:cNvCxnSpPr/>
            <p:nvPr/>
          </p:nvCxnSpPr>
          <p:spPr>
            <a:xfrm>
              <a:off x="6488790" y="5810250"/>
              <a:ext cx="407311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3E6EB1-30F4-B143-A97F-9FA86ACC2D2A}"/>
                </a:ext>
              </a:extLst>
            </p:cNvPr>
            <p:cNvCxnSpPr/>
            <p:nvPr/>
          </p:nvCxnSpPr>
          <p:spPr>
            <a:xfrm flipH="1">
              <a:off x="5851072" y="5810250"/>
              <a:ext cx="308428" cy="37646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5A215-B4C7-4443-9024-C559FD767045}"/>
              </a:ext>
            </a:extLst>
          </p:cNvPr>
          <p:cNvGrpSpPr/>
          <p:nvPr/>
        </p:nvGrpSpPr>
        <p:grpSpPr>
          <a:xfrm>
            <a:off x="6467264" y="3925554"/>
            <a:ext cx="1246414" cy="1460500"/>
            <a:chOff x="7199086" y="3828143"/>
            <a:chExt cx="1246414" cy="1460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EE05A-92F5-FF41-99C1-28EBA96BBE7D}"/>
                </a:ext>
              </a:extLst>
            </p:cNvPr>
            <p:cNvGrpSpPr/>
            <p:nvPr/>
          </p:nvGrpSpPr>
          <p:grpSpPr>
            <a:xfrm>
              <a:off x="7400471" y="3828143"/>
              <a:ext cx="1045029" cy="1460500"/>
              <a:chOff x="7400471" y="3828143"/>
              <a:chExt cx="1045029" cy="146050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9E154A4-19B4-CC42-99C4-6327D8499B3D}"/>
                  </a:ext>
                </a:extLst>
              </p:cNvPr>
              <p:cNvSpPr/>
              <p:nvPr/>
            </p:nvSpPr>
            <p:spPr>
              <a:xfrm>
                <a:off x="7400471" y="4143828"/>
                <a:ext cx="834571" cy="83457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EDCE99-B479-BC44-AF2E-B5A65ADE6393}"/>
                  </a:ext>
                </a:extLst>
              </p:cNvPr>
              <p:cNvCxnSpPr/>
              <p:nvPr/>
            </p:nvCxnSpPr>
            <p:spPr>
              <a:xfrm flipV="1">
                <a:off x="7817757" y="3828143"/>
                <a:ext cx="0" cy="3973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537FC1C-9EDB-4840-8511-23BA26CCB167}"/>
                  </a:ext>
                </a:extLst>
              </p:cNvPr>
              <p:cNvCxnSpPr/>
              <p:nvPr/>
            </p:nvCxnSpPr>
            <p:spPr>
              <a:xfrm>
                <a:off x="7786003" y="4978399"/>
                <a:ext cx="0" cy="3102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2411D0-1D57-E848-99B2-A2980FD276AB}"/>
                  </a:ext>
                </a:extLst>
              </p:cNvPr>
              <p:cNvCxnSpPr/>
              <p:nvPr/>
            </p:nvCxnSpPr>
            <p:spPr>
              <a:xfrm>
                <a:off x="8038189" y="4665435"/>
                <a:ext cx="40731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5C16B-0824-294C-9009-40937006B3DF}"/>
                </a:ext>
              </a:extLst>
            </p:cNvPr>
            <p:cNvCxnSpPr/>
            <p:nvPr/>
          </p:nvCxnSpPr>
          <p:spPr>
            <a:xfrm flipH="1">
              <a:off x="7199086" y="4665435"/>
              <a:ext cx="2013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35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6F5B-0D07-834F-9920-C531672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Strain is a geometrical measure of deformation representing the relative displacement between particles in a material body</a:t>
                </a:r>
              </a:p>
              <a:p>
                <a:r>
                  <a:rPr lang="en-US" sz="1600" dirty="0"/>
                  <a:t>The strain in a tensile test is the deformation divided by a representative length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This is engineering strain, but strain can also be defined as “true strain,” accounts for shrinking of section area and the effect of developed elongation on further elongation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Strain is a second order tensor, like the stress</a:t>
                </a:r>
              </a:p>
              <a:p>
                <a:pPr lvl="1"/>
                <a:r>
                  <a:rPr lang="en-US" sz="1600" dirty="0"/>
                  <a:t>Let </a:t>
                </a:r>
                <a:r>
                  <a:rPr lang="en-US" sz="1600" b="1" dirty="0"/>
                  <a:t>u</a:t>
                </a:r>
                <a:r>
                  <a:rPr lang="en-US" sz="1600" dirty="0"/>
                  <a:t> be a vector of the displacements</a:t>
                </a:r>
              </a:p>
              <a:p>
                <a:pPr lvl="1"/>
                <a:r>
                  <a:rPr lang="en-US" sz="1600" dirty="0"/>
                  <a:t>The small strain tensor is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 common strain states are the same as the stress (uniaxial tension,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  <a:blipFill>
                <a:blip r:embed="rId2"/>
                <a:stretch>
                  <a:fillRect l="-330" t="-958" r="-825" b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0A40-2BF9-AE40-AD74-BE7242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C1838-F562-F744-83B9-0737AB7A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53" y="2993480"/>
            <a:ext cx="1404257" cy="402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5541C-D06D-0C41-A877-BE3B72AE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4422127"/>
            <a:ext cx="5832122" cy="107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27585-D612-DE41-8A91-B7AD5565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730" y="683045"/>
            <a:ext cx="4301189" cy="3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378-30A7-C64C-8760-9EFDE61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produces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F7EC-A325-FB45-80CE-598028D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deformation (strain) results in stress within a material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small strains, the stress is elastic and is a linear function of the strain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For larger deformation, some of the strain is elastic and increases the stress. The rest is plastic and does NOT contribute to the stress.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elastic energy density in a material is a scalar quantity equal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6D45-FBF6-574A-9994-D36BA6E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53D7F10-8517-B94E-B21F-717D835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2794274"/>
            <a:ext cx="1016000" cy="266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0FB8979B-43D6-7F42-B113-21EAB37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36" y="3764256"/>
            <a:ext cx="876300" cy="241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FC27718-93E4-C64D-A476-8DFA7EFC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36" y="4979637"/>
            <a:ext cx="1168400" cy="5207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BF7686F0-9FC8-B34D-B1C7-9C05A940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44" y="5966482"/>
            <a:ext cx="1320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9F715-F0C2-384A-ADFC-95B40BE6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626" y="2861128"/>
            <a:ext cx="4933754" cy="22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C14-5717-2B45-BADD-D0D9A57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0F26-C143-B54C-8E6C-83D9B016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The most common means of determining mechanical properties is a uniaxial tension test</a:t>
            </a:r>
          </a:p>
          <a:p>
            <a:r>
              <a:rPr lang="en-US" dirty="0"/>
              <a:t>Apply a uniaxial load until failure</a:t>
            </a:r>
          </a:p>
          <a:p>
            <a:r>
              <a:rPr lang="en-US" dirty="0"/>
              <a:t>Properties that are directly measured via a tensile test include ultimate tensile strength, maximum elongation, etc., which can be utilized to determine Young’s modulus, Poisson’s ratio,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7D44-D2C4-034E-8BC1-731BAB89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8A11-7821-FF49-BA3A-77E176E8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72" y="4543373"/>
            <a:ext cx="4524830" cy="20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DCD6-41B6-5E4F-8EF7-A7BA5338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07" b="18357"/>
          <a:stretch/>
        </p:blipFill>
        <p:spPr>
          <a:xfrm>
            <a:off x="8618287" y="527819"/>
            <a:ext cx="2377662" cy="3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EEA-5473-2F41-8152-FAC16A8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from a tensile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2A2-B6D5-A442-BF84-B8AADBEE8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60326" cy="3965670"/>
          </a:xfrm>
        </p:spPr>
        <p:txBody>
          <a:bodyPr/>
          <a:lstStyle/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cs typeface="Times New Roman"/>
              </a:rPr>
              <a:t>Initial cross section area</a:t>
            </a:r>
            <a:endParaRPr lang="en-US" i="1" baseline="-25000" dirty="0">
              <a:cs typeface="Times New Roman"/>
            </a:endParaRPr>
          </a:p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 = </a:t>
            </a:r>
            <a:r>
              <a:rPr lang="en-US" dirty="0">
                <a:cs typeface="Times New Roman"/>
              </a:rPr>
              <a:t>deformed cross section area</a:t>
            </a:r>
          </a:p>
          <a:p>
            <a:pPr marL="454025" indent="-454025"/>
            <a:r>
              <a:rPr lang="en-US" dirty="0">
                <a:cs typeface="Times New Roman"/>
              </a:rPr>
              <a:t>P or F applied load/force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BB4B-66D6-044E-94BE-E536F5F6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7DBEE-D9AA-FD49-B1D6-1DE036497344}"/>
              </a:ext>
            </a:extLst>
          </p:cNvPr>
          <p:cNvGrpSpPr/>
          <p:nvPr/>
        </p:nvGrpSpPr>
        <p:grpSpPr>
          <a:xfrm>
            <a:off x="1322865" y="3709215"/>
            <a:ext cx="4694112" cy="868230"/>
            <a:chOff x="1345443" y="3244334"/>
            <a:chExt cx="4694112" cy="868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2583C-5515-194E-B428-F0E1132CB7C4}"/>
                </a:ext>
              </a:extLst>
            </p:cNvPr>
            <p:cNvSpPr/>
            <p:nvPr/>
          </p:nvSpPr>
          <p:spPr>
            <a:xfrm>
              <a:off x="2889956" y="3244334"/>
              <a:ext cx="3149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Engineering	            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D5FD25-1F46-9245-8F5B-1F47167D1672}"/>
                </a:ext>
              </a:extLst>
            </p:cNvPr>
            <p:cNvSpPr/>
            <p:nvPr/>
          </p:nvSpPr>
          <p:spPr>
            <a:xfrm>
              <a:off x="1345443" y="3743232"/>
              <a:ext cx="919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stress </a:t>
              </a:r>
              <a:r>
                <a:rPr lang="en-US" dirty="0">
                  <a:latin typeface="Symbol" charset="0"/>
                </a:rPr>
                <a:t>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AF0FB-B0B9-484A-9093-43A9F0C75D25}"/>
              </a:ext>
            </a:extLst>
          </p:cNvPr>
          <p:cNvGrpSpPr/>
          <p:nvPr/>
        </p:nvGrpSpPr>
        <p:grpSpPr>
          <a:xfrm>
            <a:off x="1371331" y="4808729"/>
            <a:ext cx="4888982" cy="669553"/>
            <a:chOff x="1393909" y="4343848"/>
            <a:chExt cx="4888982" cy="6695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E3159C-4928-1946-BDBA-2DE20E733DF6}"/>
                </a:ext>
              </a:extLst>
            </p:cNvPr>
            <p:cNvSpPr/>
            <p:nvPr/>
          </p:nvSpPr>
          <p:spPr>
            <a:xfrm>
              <a:off x="1393909" y="4517771"/>
              <a:ext cx="871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strain </a:t>
              </a:r>
              <a:r>
                <a:rPr lang="en-US" dirty="0">
                  <a:latin typeface="Symbol" charset="0"/>
                </a:rPr>
                <a:t>e</a:t>
              </a:r>
              <a:endParaRPr lang="en-US" dirty="0"/>
            </a:p>
          </p:txBody>
        </p:sp>
        <p:graphicFrame>
          <p:nvGraphicFramePr>
            <p:cNvPr id="13" name="Object 13">
              <a:extLst>
                <a:ext uri="{FF2B5EF4-FFF2-40B4-BE49-F238E27FC236}">
                  <a16:creationId xmlns:a16="http://schemas.microsoft.com/office/drawing/2014/main" id="{7944205D-09F8-D34A-92A2-9DA611063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925240"/>
                </p:ext>
              </p:extLst>
            </p:nvPr>
          </p:nvGraphicFramePr>
          <p:xfrm>
            <a:off x="3295815" y="4511938"/>
            <a:ext cx="441614" cy="50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5" name="Equation" r:id="rId3" imgW="330057" imgH="393529" progId="Equation.3">
                    <p:embed/>
                  </p:oleObj>
                </mc:Choice>
                <mc:Fallback>
                  <p:oleObj name="Equation" r:id="rId3" imgW="330057" imgH="393529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815" y="4511938"/>
                          <a:ext cx="441614" cy="50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275FFA4B-C740-0B4D-9052-486C3BA36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482669"/>
                </p:ext>
              </p:extLst>
            </p:nvPr>
          </p:nvGraphicFramePr>
          <p:xfrm>
            <a:off x="5116800" y="4343848"/>
            <a:ext cx="1166091" cy="66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6" name="Equation" r:id="rId5" imgW="850531" imgH="495085" progId="Equation.3">
                    <p:embed/>
                  </p:oleObj>
                </mc:Choice>
                <mc:Fallback>
                  <p:oleObj name="Equation" r:id="rId5" imgW="850531" imgH="495085" progId="Equation.3">
                    <p:embed/>
                    <p:pic>
                      <p:nvPicPr>
                        <p:cNvPr id="2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800" y="4343848"/>
                          <a:ext cx="1166091" cy="66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88E8DD5-2D01-094E-A6E6-0D7D5C4E0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544" y="4171207"/>
            <a:ext cx="3810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7D0F5-3C1B-1B42-BA00-2DE76CFD5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867" y="4104059"/>
            <a:ext cx="3048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D9234A-F89A-554D-99D7-2284C44D7A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587"/>
          <a:stretch/>
        </p:blipFill>
        <p:spPr>
          <a:xfrm>
            <a:off x="8131063" y="1993780"/>
            <a:ext cx="2925844" cy="4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81DA-F83B-194A-B62E-E5E2831F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vs strain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6A0F-65F9-FA4D-8586-26CED15F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8C69-F24A-7C46-8FC3-CA6EE520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968501"/>
            <a:ext cx="5397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E6AF9-2285-D64E-A0E5-84F4410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019" y="2395357"/>
            <a:ext cx="3403679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E9FF-130F-B44E-B29B-6E677888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E01D-93AC-BC4B-8A12-D12D28FA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168587" cy="3965670"/>
          </a:xfrm>
        </p:spPr>
        <p:txBody>
          <a:bodyPr/>
          <a:lstStyle/>
          <a:p>
            <a:r>
              <a:rPr lang="en-US" dirty="0"/>
              <a:t>In the elastic portion of the stress-strain curve, the stress varies linearly with strain</a:t>
            </a:r>
          </a:p>
          <a:p>
            <a:r>
              <a:rPr lang="en-US" dirty="0"/>
              <a:t>The slope of the line is Young’s Modulus, E: </a:t>
            </a:r>
          </a:p>
          <a:p>
            <a:r>
              <a:rPr lang="en-US" dirty="0">
                <a:cs typeface="Times New Roman"/>
              </a:rPr>
              <a:t>Poisson’s ratio,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i="1" dirty="0">
                <a:latin typeface="Times New Roman"/>
                <a:cs typeface="Times New Roman"/>
              </a:rPr>
              <a:t>,</a:t>
            </a:r>
            <a:r>
              <a:rPr lang="en-US" dirty="0">
                <a:cs typeface="Times New Roman"/>
              </a:rPr>
              <a:t> is the ratio of the shrinkage in cross section due to the extension in the pulling direction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Can obtain the shear modulus from the elastic modulus and Poisson’s ratio</a:t>
            </a:r>
          </a:p>
          <a:p>
            <a:endParaRPr lang="en-US" dirty="0"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BAB8-6117-0745-A5D2-B27489C4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6AD0-0815-814A-BFD9-D7C54845F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1468793"/>
            <a:ext cx="2826369" cy="2771283"/>
          </a:xfrm>
          <a:prstGeom prst="rect">
            <a:avLst/>
          </a:prstGeom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9E64C00-F503-E144-B573-19ADE47B4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2730"/>
              </p:ext>
            </p:extLst>
          </p:nvPr>
        </p:nvGraphicFramePr>
        <p:xfrm>
          <a:off x="7059150" y="3037637"/>
          <a:ext cx="1098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4" imgW="482391" imgH="165028" progId="Equation.3">
                  <p:embed/>
                </p:oleObj>
              </mc:Choice>
              <mc:Fallback>
                <p:oleObj name="Equation" r:id="rId4" imgW="482391" imgH="165028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150" y="3037637"/>
                        <a:ext cx="109855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6D67A4-FEF3-A84E-A551-670E8EC42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207" y="4428100"/>
            <a:ext cx="2734128" cy="48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C4089-FF31-2B45-8B65-A0C798509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56156"/>
            <a:ext cx="812801" cy="43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91634-E5D6-F143-B80F-89C11B62A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7600" y="4247295"/>
            <a:ext cx="2491881" cy="246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9FF27-40EC-A54F-8E96-65E2F92FE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100" y="5943509"/>
            <a:ext cx="1701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74E-AA64-1C4F-84CD-FAAB5D11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ED4F-B4F1-ED49-87FC-681063BA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3965670"/>
          </a:xfrm>
        </p:spPr>
        <p:txBody>
          <a:bodyPr/>
          <a:lstStyle/>
          <a:p>
            <a:r>
              <a:rPr lang="en-US" dirty="0">
                <a:cs typeface="Times New Roman"/>
              </a:rPr>
              <a:t>The shear modulus, </a:t>
            </a:r>
            <a:r>
              <a:rPr lang="en-US" i="1" dirty="0">
                <a:latin typeface="Times New Roman"/>
                <a:cs typeface="Times New Roman"/>
              </a:rPr>
              <a:t>G</a:t>
            </a:r>
            <a:r>
              <a:rPr lang="en-US" dirty="0">
                <a:cs typeface="Times New Roman"/>
              </a:rPr>
              <a:t>, defines the stress to strain ratio in shear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For isotropic materials, </a:t>
            </a:r>
            <a:r>
              <a:rPr lang="en-US" dirty="0">
                <a:latin typeface="Times New Roman"/>
                <a:cs typeface="Times New Roman"/>
              </a:rPr>
              <a:t>G = E / ( 2 (1 +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dirty="0">
                <a:latin typeface="Times New Roman"/>
                <a:cs typeface="Times New Roman"/>
              </a:rPr>
              <a:t>))</a:t>
            </a:r>
          </a:p>
          <a:p>
            <a:r>
              <a:rPr lang="en-US" dirty="0"/>
              <a:t>In matrix form, the elasticity/stiffness tensor from Hooke's law for isotropic materials can be written as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A123A-6C04-FE42-BBAF-8AC8C8D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0803-0156-034E-8174-366340E8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75" y="1968501"/>
            <a:ext cx="3873346" cy="379785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A137DDA-E5F3-D042-88D1-6905B9C6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24" y="3133869"/>
            <a:ext cx="10668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3A0-E3E1-4949-A2DB-1A7A7866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83" y="5095583"/>
            <a:ext cx="5707372" cy="142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3A327-B83D-8248-9EE9-8118766CE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48" y="5658937"/>
            <a:ext cx="299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B790F-55D1-E546-8907-7286C0DF4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137" y="6283216"/>
            <a:ext cx="1399822" cy="4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65A4-701B-6D45-A25E-81C22166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and Anisotropic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32-CC9E-3A41-B366-EEDEC8B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7010400" cy="4387061"/>
          </a:xfrm>
        </p:spPr>
        <p:txBody>
          <a:bodyPr>
            <a:noAutofit/>
          </a:bodyPr>
          <a:lstStyle/>
          <a:p>
            <a:r>
              <a:rPr lang="en-US" sz="1600" dirty="0"/>
              <a:t>Being a linear mapping between the nine numbers </a:t>
            </a:r>
            <a:r>
              <a:rPr lang="el-GR" sz="1600" i="1" dirty="0"/>
              <a:t>σ</a:t>
            </a:r>
            <a:r>
              <a:rPr lang="en-US" sz="1600" i="1" baseline="-25000" dirty="0" err="1"/>
              <a:t>ij</a:t>
            </a:r>
            <a:r>
              <a:rPr lang="en-US" sz="1600" dirty="0"/>
              <a:t> and the nine numbers </a:t>
            </a:r>
            <a:r>
              <a:rPr lang="el-GR" sz="1600" i="1" dirty="0"/>
              <a:t>ε</a:t>
            </a:r>
            <a:r>
              <a:rPr lang="en-US" sz="1600" i="1" baseline="-25000" dirty="0"/>
              <a:t>kl</a:t>
            </a:r>
            <a:r>
              <a:rPr lang="en-US" sz="1600" dirty="0"/>
              <a:t>, the stiffness tensor </a:t>
            </a:r>
            <a:r>
              <a:rPr lang="en-US" sz="1600" b="1" dirty="0"/>
              <a:t>c</a:t>
            </a:r>
            <a:r>
              <a:rPr lang="en-US" sz="1600" dirty="0"/>
              <a:t> is represented by a matrix of 3 × 3 × 3 × 3 = 81 real numbers</a:t>
            </a:r>
          </a:p>
          <a:p>
            <a:r>
              <a:rPr lang="en-US" sz="1600" dirty="0"/>
              <a:t>Given minor symmetries of the stiffness tensor, 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ijkl</a:t>
            </a:r>
            <a:r>
              <a:rPr lang="en-US" sz="1600" dirty="0"/>
              <a:t> = 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jikl</a:t>
            </a:r>
            <a:r>
              <a:rPr lang="en-US" sz="1600" dirty="0"/>
              <a:t>, this 81 elastic constants can be reduced to 36</a:t>
            </a:r>
          </a:p>
          <a:p>
            <a:r>
              <a:rPr lang="en-US" sz="1600" dirty="0"/>
              <a:t>Major symmetries, 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ijkl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 = 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klij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,</a:t>
            </a:r>
            <a:r>
              <a:rPr lang="en-US" sz="1600" dirty="0"/>
              <a:t> reduce this number from 36 to 21</a:t>
            </a:r>
          </a:p>
          <a:p>
            <a:r>
              <a:rPr lang="en-US" sz="1600" dirty="0"/>
              <a:t>Isotropic materials deform the same way no matter in what direction you deform them.</a:t>
            </a:r>
          </a:p>
          <a:p>
            <a:pPr lvl="1"/>
            <a:r>
              <a:rPr lang="en-US" sz="1600" dirty="0"/>
              <a:t>They have 2 unique elastic constants, C</a:t>
            </a:r>
            <a:r>
              <a:rPr lang="en-US" sz="1600" baseline="-25000" dirty="0"/>
              <a:t>11</a:t>
            </a:r>
            <a:r>
              <a:rPr lang="en-US" sz="1600" dirty="0"/>
              <a:t> and C</a:t>
            </a:r>
            <a:r>
              <a:rPr lang="en-US" sz="1600" baseline="-25000" dirty="0"/>
              <a:t>12</a:t>
            </a:r>
            <a:endParaRPr lang="en-US" sz="1600" b="1" dirty="0"/>
          </a:p>
          <a:p>
            <a:r>
              <a:rPr lang="en-US" sz="1600" dirty="0"/>
              <a:t>Anisotropic materials behave differently in different directions</a:t>
            </a:r>
          </a:p>
          <a:p>
            <a:pPr lvl="1"/>
            <a:r>
              <a:rPr lang="en-US" sz="1600" dirty="0"/>
              <a:t>The elasticity tensor can have 21 unique components defining anisotropy</a:t>
            </a:r>
          </a:p>
          <a:p>
            <a:pPr lvl="1"/>
            <a:r>
              <a:rPr lang="en-US" sz="1600" dirty="0"/>
              <a:t>Orthotropic materials have 9 unique elastic constants</a:t>
            </a:r>
          </a:p>
          <a:p>
            <a:pPr lvl="1"/>
            <a:r>
              <a:rPr lang="en-US" sz="1600" dirty="0"/>
              <a:t>Cubic structured materials have 3 unique elastic constants (UO</a:t>
            </a:r>
            <a:r>
              <a:rPr lang="en-US" sz="1600" baseline="-25000" dirty="0"/>
              <a:t>2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Hexagonal structured materials have 5 unique elastic constants</a:t>
            </a:r>
          </a:p>
          <a:p>
            <a:r>
              <a:rPr lang="en-US" sz="1600" dirty="0"/>
              <a:t>Polycrystalline anisotropic materials can behave as isotropic, because the various grains average out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7A32-8F4A-E340-B09F-6CAA6F5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87EEC-5C7D-ED4B-9A71-BD82348C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780" y="4913180"/>
            <a:ext cx="3063109" cy="1784351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25EADF4D-CDC5-EA40-9B0B-AA5D8303B773}"/>
              </a:ext>
            </a:extLst>
          </p:cNvPr>
          <p:cNvSpPr/>
          <p:nvPr/>
        </p:nvSpPr>
        <p:spPr>
          <a:xfrm>
            <a:off x="8385388" y="5174156"/>
            <a:ext cx="2422123" cy="1412255"/>
          </a:xfrm>
          <a:prstGeom prst="rtTriangle">
            <a:avLst/>
          </a:prstGeom>
          <a:solidFill>
            <a:schemeClr val="accent1"/>
          </a:solidFill>
          <a:ln w="381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F59FC-1C4C-D041-97DE-474E8C81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158" y="2391028"/>
            <a:ext cx="2360642" cy="85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7F954-6EC6-4341-86BA-D204269BC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69" y="1782632"/>
            <a:ext cx="3526421" cy="7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5B8E5-469D-9444-9ED8-8017DDEBA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649" y="3358958"/>
            <a:ext cx="3121709" cy="148232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BC954-0C9D-EE48-8DA6-E5F4FEA3B8A4}"/>
              </a:ext>
            </a:extLst>
          </p:cNvPr>
          <p:cNvGrpSpPr/>
          <p:nvPr/>
        </p:nvGrpSpPr>
        <p:grpSpPr>
          <a:xfrm>
            <a:off x="9757334" y="4913180"/>
            <a:ext cx="1300244" cy="1443171"/>
            <a:chOff x="9757334" y="4913180"/>
            <a:chExt cx="1300244" cy="14431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AE1A00-2101-2342-9079-7675D9842A1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0" cy="7621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063CD8-6EB5-6442-AA77-1B1A446CD0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7334" y="5680741"/>
              <a:ext cx="1290865" cy="6756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306EB5-39A6-3A48-8C7E-666656FF21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8199" y="4913180"/>
              <a:ext cx="9379" cy="1443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D9D2CB-39EF-C548-BAFB-5E938A91C22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12908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102E-23BE-B843-AB2A-F5B30772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15C00-167F-CB49-9631-92348B55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1.5 hour time window for completion</a:t>
            </a:r>
          </a:p>
          <a:p>
            <a:r>
              <a:rPr lang="en-US" dirty="0"/>
              <a:t>Online submission via Moodle or via email (preferred via Moodle)</a:t>
            </a:r>
          </a:p>
          <a:p>
            <a:r>
              <a:rPr lang="en-US" dirty="0"/>
              <a:t>Please schedule a time slot if not completing during class time</a:t>
            </a:r>
          </a:p>
          <a:p>
            <a:r>
              <a:rPr lang="en-US" dirty="0"/>
              <a:t>Late virtual submission will not be available</a:t>
            </a:r>
          </a:p>
          <a:p>
            <a:r>
              <a:rPr lang="en-US" dirty="0"/>
              <a:t>If technical issues, contact me immediately</a:t>
            </a:r>
          </a:p>
          <a:p>
            <a:r>
              <a:rPr lang="en-US" dirty="0"/>
              <a:t>Paper project</a:t>
            </a:r>
          </a:p>
          <a:p>
            <a:pPr lvl="1"/>
            <a:r>
              <a:rPr lang="en-US" dirty="0"/>
              <a:t>waited to send out assigned papers</a:t>
            </a:r>
          </a:p>
          <a:p>
            <a:pPr lvl="1"/>
            <a:r>
              <a:rPr lang="en-US" dirty="0"/>
              <a:t>reminder, if you have a paper you would like to review, suggest it to me</a:t>
            </a:r>
          </a:p>
          <a:p>
            <a:pPr lvl="1"/>
            <a:r>
              <a:rPr lang="en-US" dirty="0"/>
              <a:t>papers will be sent out by end of the day Wednesday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B56B5-05B9-E245-A106-10010A41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0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745-1264-654C-9BEA-A88EE77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elastic constants for some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5345-5740-B540-8B51-0CFF6C75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29C4E7-57BF-0941-9576-8736D7B9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3744"/>
              </p:ext>
            </p:extLst>
          </p:nvPr>
        </p:nvGraphicFramePr>
        <p:xfrm>
          <a:off x="2862969" y="2342989"/>
          <a:ext cx="6096000" cy="296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Material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GPa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Aluminum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70.3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Gold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78.0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0.44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Iron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211.4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0.293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Nickel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199.5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0.312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Tungsten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411.0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0.28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Zircaloy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0.41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68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26B-3EAD-8C49-920D-71AC54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constants are not “constant”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1D56-042A-1845-8562-243F3BAA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53246" cy="3965670"/>
          </a:xfrm>
        </p:spPr>
        <p:txBody>
          <a:bodyPr/>
          <a:lstStyle/>
          <a:p>
            <a:r>
              <a:rPr lang="en-US" dirty="0"/>
              <a:t>Properties change with temperature</a:t>
            </a:r>
          </a:p>
          <a:p>
            <a:r>
              <a:rPr lang="en-US" dirty="0"/>
              <a:t>Softening can be referred to as the decrease in elastic constants with temperature</a:t>
            </a:r>
          </a:p>
          <a:p>
            <a:r>
              <a:rPr lang="en-US" dirty="0"/>
              <a:t>Young’s modulus is typically a function of temperature, decreasing with increasing temperature</a:t>
            </a:r>
          </a:p>
          <a:p>
            <a:r>
              <a:rPr lang="en-US" dirty="0"/>
              <a:t>Shear Modulus and Poisson’s ratio can also change with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1327-4A89-374C-A881-012EF7B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C330-4F9C-8F4F-B7CF-D3103ACF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4" y="2280213"/>
            <a:ext cx="5013319" cy="3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EFC-0235-D941-A5D1-C23D82D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 materials, the stress and the strain change throughout the material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3679-BE2A-3947-9230-0F8166D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360A7-FB78-BC4D-B4A5-7A70B528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44" y="4142538"/>
            <a:ext cx="3806487" cy="23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3E5-425C-0445-8AE3-DBBCDFDDF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17154" r="4213" b="8072"/>
          <a:stretch/>
        </p:blipFill>
        <p:spPr>
          <a:xfrm>
            <a:off x="1817225" y="2177617"/>
            <a:ext cx="4009067" cy="1748427"/>
          </a:xfrm>
          <a:prstGeom prst="rect">
            <a:avLst/>
          </a:prstGeom>
        </p:spPr>
      </p:pic>
      <p:pic>
        <p:nvPicPr>
          <p:cNvPr id="7" name="Picture 6" descr="stress_yy.png">
            <a:extLst>
              <a:ext uri="{FF2B5EF4-FFF2-40B4-BE49-F238E27FC236}">
                <a16:creationId xmlns:a16="http://schemas.microsoft.com/office/drawing/2014/main" id="{281F5A36-1E03-7F4D-8B47-464ADE85B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20" y="1996651"/>
            <a:ext cx="2938857" cy="2599415"/>
          </a:xfrm>
          <a:prstGeom prst="rect">
            <a:avLst/>
          </a:prstGeom>
        </p:spPr>
      </p:pic>
      <p:pic>
        <p:nvPicPr>
          <p:cNvPr id="8" name="Picture 7" descr="grgr_stress22_final2.png">
            <a:extLst>
              <a:ext uri="{FF2B5EF4-FFF2-40B4-BE49-F238E27FC236}">
                <a16:creationId xmlns:a16="http://schemas.microsoft.com/office/drawing/2014/main" id="{B96B4273-F777-584B-BCB8-F334DFE4D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399" y="4596066"/>
            <a:ext cx="2746478" cy="1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r="16013"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365" y="1968501"/>
            <a:ext cx="6246470" cy="431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2CB5A-1792-7046-AF7B-A5242C7CA017}"/>
              </a:ext>
            </a:extLst>
          </p:cNvPr>
          <p:cNvSpPr/>
          <p:nvPr/>
        </p:nvSpPr>
        <p:spPr>
          <a:xfrm>
            <a:off x="511629" y="2731265"/>
            <a:ext cx="43542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 is a strength coefficient, n is the strain hardening exponent,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prior plastic strain,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plastic strain, and </a:t>
            </a:r>
            <a:r>
              <a:rPr lang="en-US" dirty="0" err="1">
                <a:solidFill>
                  <a:srgbClr val="222222"/>
                </a:solidFill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yield strength</a:t>
            </a:r>
            <a:endParaRPr lang="en-US" baseline="-25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strain hardening exponent is a material property, with a value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value of 0 means that a material is a perfectly plastic solid, while a value of 1 represents a 100% elastic solid.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9C7E8-8B89-024C-BA18-15DE6A06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45" y="2373085"/>
            <a:ext cx="227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4"/>
            <a:ext cx="7381875" cy="242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Mo180_sourceandloops.mpg">
            <a:hlinkClick r:id="" action="ppaction://media"/>
            <a:extLst>
              <a:ext uri="{FF2B5EF4-FFF2-40B4-BE49-F238E27FC236}">
                <a16:creationId xmlns:a16="http://schemas.microsoft.com/office/drawing/2014/main" id="{92B01BD0-1D23-414A-BCA3-8D27767C6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4979" y="1968501"/>
            <a:ext cx="5654221" cy="46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leup05.mpg">
            <a:hlinkClick r:id="" action="ppaction://media"/>
            <a:extLst>
              <a:ext uri="{FF2B5EF4-FFF2-40B4-BE49-F238E27FC236}">
                <a16:creationId xmlns:a16="http://schemas.microsoft.com/office/drawing/2014/main" id="{6AE1FFD9-E628-C54F-85B7-346759A17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875" y="2215079"/>
            <a:ext cx="5048250" cy="41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CA52B0-4F8C-3440-A495-3A6DB58D2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5" t="31697" r="49330" b="12030"/>
          <a:stretch/>
        </p:blipFill>
        <p:spPr>
          <a:xfrm>
            <a:off x="8316685" y="2307050"/>
            <a:ext cx="3559483" cy="349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Pile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31E0BF-1D2C-8040-BB56-EB0733C6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5"/>
            <a:ext cx="7881258" cy="1317172"/>
          </a:xfrm>
        </p:spPr>
        <p:txBody>
          <a:bodyPr>
            <a:normAutofit/>
          </a:bodyPr>
          <a:lstStyle/>
          <a:p>
            <a:r>
              <a:rPr lang="en-US" dirty="0"/>
              <a:t>Dislocation motion can be inhibited by barriers, including grain boundaries, precipitates, voids, bubbles, etc.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7548C-243F-AE43-BDB4-B3CE27A2F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60" b="15119"/>
          <a:stretch/>
        </p:blipFill>
        <p:spPr>
          <a:xfrm>
            <a:off x="609598" y="2976494"/>
            <a:ext cx="7462066" cy="3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9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23" y="910868"/>
            <a:ext cx="10972800" cy="1068387"/>
          </a:xfrm>
        </p:spPr>
        <p:txBody>
          <a:bodyPr/>
          <a:lstStyle/>
          <a:p>
            <a:r>
              <a:rPr lang="en-US" dirty="0"/>
              <a:t>Ductility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4" b="17521"/>
          <a:stretch/>
        </p:blipFill>
        <p:spPr>
          <a:xfrm>
            <a:off x="5203371" y="2743200"/>
            <a:ext cx="6697884" cy="31527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0CEC3D-1B77-3347-8693-FEAA9113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4"/>
            <a:ext cx="4593772" cy="40987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Ductile materials plastically deform significantly, brittle materials do not</a:t>
            </a:r>
          </a:p>
          <a:p>
            <a:r>
              <a:rPr lang="en-US" dirty="0"/>
              <a:t>Quantities defining ductility are total percent elongation at fracture (%EL) and the percent reduction in area (%RA)</a:t>
            </a:r>
          </a:p>
          <a:p>
            <a:r>
              <a:rPr lang="en-US" dirty="0"/>
              <a:t>The ductile–brittle transition temperature (DBTT) of a metal is the temperature at which the fracture energy passes below a predetermined value</a:t>
            </a:r>
          </a:p>
          <a:p>
            <a:r>
              <a:rPr lang="en-US" dirty="0"/>
              <a:t>Below the DBTT, failure is brittle</a:t>
            </a:r>
          </a:p>
          <a:p>
            <a:r>
              <a:rPr lang="en-US" dirty="0"/>
              <a:t>Cold working and neutron irradiation can increase the DBTT, potentially reducing ductility of reactor components</a:t>
            </a:r>
          </a:p>
        </p:txBody>
      </p:sp>
    </p:spTree>
    <p:extLst>
      <p:ext uri="{BB962C8B-B14F-4D97-AF65-F5344CB8AC3E}">
        <p14:creationId xmlns:p14="http://schemas.microsoft.com/office/powerpoint/2010/main" val="218575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2"/>
          <a:stretch/>
        </p:blipFill>
        <p:spPr>
          <a:xfrm>
            <a:off x="7130142" y="1884593"/>
            <a:ext cx="4528458" cy="497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6EC49-F28A-AB46-977F-2BD93EB68214}"/>
              </a:ext>
            </a:extLst>
          </p:cNvPr>
          <p:cNvSpPr txBox="1"/>
          <p:nvPr/>
        </p:nvSpPr>
        <p:spPr>
          <a:xfrm>
            <a:off x="813708" y="2216179"/>
            <a:ext cx="5891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the ability of a material to absorb energy and plastically deform without fracturing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related to the area under the stress–strain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order to be tough, a material must be both strong and ductile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 are often work hardened prior to utilization to modify mechanical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10DA-3177-2D4A-8164-66B5F54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91DE-80DA-2842-A122-A815ABF8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  <a:p>
            <a:r>
              <a:rPr lang="en-US" dirty="0"/>
              <a:t>Elastic moduli and Elastic constants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F160-DFEE-C14B-8373-30741871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4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1C1-A0EA-7A4C-AEE6-90609E78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65AE-1EA8-D646-BA00-15B2C515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961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load is applied to a body, it changes shape and perhaps size</a:t>
            </a:r>
          </a:p>
          <a:p>
            <a:r>
              <a:rPr lang="en-US" dirty="0"/>
              <a:t>Motions throughout a body are called </a:t>
            </a:r>
            <a:r>
              <a:rPr lang="en-US" b="1" dirty="0"/>
              <a:t>displacements 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, t)</a:t>
            </a:r>
          </a:p>
          <a:p>
            <a:r>
              <a:rPr lang="en-US" dirty="0"/>
              <a:t>Rigid body displacements do not change the shape and/or size</a:t>
            </a:r>
          </a:p>
          <a:p>
            <a:pPr lvl="1"/>
            <a:r>
              <a:rPr lang="en-US" dirty="0"/>
              <a:t>the rigid body is translated</a:t>
            </a:r>
          </a:p>
          <a:p>
            <a:r>
              <a:rPr lang="en-US" dirty="0"/>
              <a:t>Changes in shape and/or size are call </a:t>
            </a:r>
            <a:r>
              <a:rPr lang="en-US" b="1" dirty="0"/>
              <a:t>deformations</a:t>
            </a:r>
          </a:p>
          <a:p>
            <a:r>
              <a:rPr lang="en-US" dirty="0"/>
              <a:t>The objective of </a:t>
            </a:r>
            <a:r>
              <a:rPr lang="en-US" b="1" dirty="0"/>
              <a:t>Solid Mechanics</a:t>
            </a:r>
            <a:r>
              <a:rPr lang="en-US" dirty="0"/>
              <a:t> is to relate loads (applied force) to deformation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5892-D605-0443-96E7-A43AE4D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D15C1-2225-2548-989A-DAF386E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0" y="2652888"/>
            <a:ext cx="3689048" cy="20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A05-860D-AE4C-8988-77A1277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08D4-0082-2348-9C8C-A1BF8610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43725" cy="3965670"/>
          </a:xfrm>
        </p:spPr>
        <p:txBody>
          <a:bodyPr/>
          <a:lstStyle/>
          <a:p>
            <a:r>
              <a:rPr lang="en-US" dirty="0"/>
              <a:t>It can be instructive to view solids as a spring</a:t>
            </a:r>
          </a:p>
          <a:p>
            <a:r>
              <a:rPr lang="en-US" dirty="0"/>
              <a:t>When we apply some force F, we get some displacement x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F = k x</a:t>
            </a:r>
          </a:p>
          <a:p>
            <a:r>
              <a:rPr lang="en-US" dirty="0">
                <a:cs typeface="Times New Roman"/>
              </a:rPr>
              <a:t>When the spring is displaced by x, there is force that responds in the opposite direction equal to </a:t>
            </a:r>
            <a:r>
              <a:rPr lang="en-US" i="1" dirty="0" err="1">
                <a:latin typeface="Times New Roman"/>
                <a:cs typeface="Times New Roman"/>
              </a:rPr>
              <a:t>kx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>
                <a:cs typeface="Times New Roman"/>
              </a:rPr>
              <a:t>Due to the displacement, there is a stored energy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= ½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5987B-859F-0D44-90BD-652D458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96A9-502E-AD47-B0E0-64840600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6" y="2389935"/>
            <a:ext cx="4077572" cy="26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5A-5AF6-3A47-99A2-205BD2D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deformation due to a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BEF6-4C26-9641-9DE7-34E9FADE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48325" cy="3965670"/>
          </a:xfrm>
        </p:spPr>
        <p:txBody>
          <a:bodyPr/>
          <a:lstStyle/>
          <a:p>
            <a:r>
              <a:rPr lang="en-US" dirty="0"/>
              <a:t>Solid mechanics is similar to the behavior of an ideal spring but throughout a body </a:t>
            </a:r>
          </a:p>
          <a:p>
            <a:r>
              <a:rPr lang="en-US" dirty="0"/>
              <a:t>An applied load results results in deformation.</a:t>
            </a:r>
          </a:p>
          <a:p>
            <a:r>
              <a:rPr lang="en-US" dirty="0"/>
              <a:t>The internal </a:t>
            </a:r>
            <a:r>
              <a:rPr lang="en-US" b="1" dirty="0"/>
              <a:t>strain</a:t>
            </a:r>
            <a:r>
              <a:rPr lang="en-US" dirty="0"/>
              <a:t> is like the displacements x</a:t>
            </a:r>
          </a:p>
          <a:p>
            <a:r>
              <a:rPr lang="en-US" dirty="0"/>
              <a:t>The internal </a:t>
            </a:r>
            <a:r>
              <a:rPr lang="en-US" b="1" dirty="0"/>
              <a:t>stress</a:t>
            </a:r>
            <a:r>
              <a:rPr lang="en-US" dirty="0"/>
              <a:t> is like the internal force 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EFE9-EF10-D740-8C80-BC56CF8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applied_load_stress.gif">
            <a:extLst>
              <a:ext uri="{FF2B5EF4-FFF2-40B4-BE49-F238E27FC236}">
                <a16:creationId xmlns:a16="http://schemas.microsoft.com/office/drawing/2014/main" id="{A3986CE8-8ED2-274E-8F9A-E9D0D96F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59" y="2661002"/>
            <a:ext cx="4990497" cy="29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4"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0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1A18-D741-1A4E-A140-8F1706ED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8B0-946D-BE45-BBF7-9E9A9721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914900" cy="3965670"/>
          </a:xfrm>
        </p:spPr>
        <p:txBody>
          <a:bodyPr/>
          <a:lstStyle/>
          <a:p>
            <a:r>
              <a:rPr lang="en-US" dirty="0"/>
              <a:t>Plasticity is the ability of a solid material to undergo permanent deformation, a non-reversible change of shape in response to applied forces</a:t>
            </a:r>
          </a:p>
          <a:p>
            <a:r>
              <a:rPr lang="en-US" dirty="0"/>
              <a:t>Plastic deformation is observed in most materials</a:t>
            </a:r>
          </a:p>
          <a:p>
            <a:r>
              <a:rPr lang="en-US" dirty="0"/>
              <a:t>The transition from elastic behavior to plastic behavior is known as yielding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A4B9-0A1E-824E-B3CD-9DA6511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5CF9-0E27-CB40-A683-D625B73A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6" y="2160495"/>
            <a:ext cx="5837918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C521-B813-0845-BD93-0995B0E3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3818-6C7C-8D47-9873-6D2433E7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Plasticity is typically caused by two modes of deformation in the crystal lattice: slip and twinning</a:t>
            </a:r>
          </a:p>
          <a:p>
            <a:pPr lvl="1"/>
            <a:r>
              <a:rPr lang="en-US" dirty="0"/>
              <a:t>Slip is a shear deformation which moves the atoms through many interatomic distances relative to their initial positions</a:t>
            </a:r>
          </a:p>
          <a:p>
            <a:pPr lvl="1"/>
            <a:r>
              <a:rPr lang="en-US" dirty="0"/>
              <a:t>Twinning is the plastic deformation which takes place along two planes due to a set of forces applied to a given metal piece</a:t>
            </a:r>
          </a:p>
          <a:p>
            <a:r>
              <a:rPr lang="en-US" dirty="0"/>
              <a:t>Ductility (total elongation), Yield Strength, etc. are dependent upon temperature and composition</a:t>
            </a:r>
          </a:p>
          <a:p>
            <a:r>
              <a:rPr lang="en-US" dirty="0"/>
              <a:t>Plasticity typically increases at higher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7810-C339-B740-924E-F0918B5E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195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1775</Words>
  <Application>Microsoft Macintosh PowerPoint</Application>
  <PresentationFormat>Widescreen</PresentationFormat>
  <Paragraphs>232</Paragraphs>
  <Slides>32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 Math</vt:lpstr>
      <vt:lpstr>Nimbus Roman No9 L</vt:lpstr>
      <vt:lpstr>Symbol</vt:lpstr>
      <vt:lpstr>Times New Roman</vt:lpstr>
      <vt:lpstr>NCStateU-horizontal-left-logo</vt:lpstr>
      <vt:lpstr>Equation</vt:lpstr>
      <vt:lpstr>Nuclear Fuel Performance</vt:lpstr>
      <vt:lpstr>Exam Notes</vt:lpstr>
      <vt:lpstr>Mechanics</vt:lpstr>
      <vt:lpstr>Solid mechanics</vt:lpstr>
      <vt:lpstr>Ideal springs</vt:lpstr>
      <vt:lpstr>Observed deformation due to a force</vt:lpstr>
      <vt:lpstr>Elasticity</vt:lpstr>
      <vt:lpstr>Plasticity</vt:lpstr>
      <vt:lpstr>Plasticity</vt:lpstr>
      <vt:lpstr>Stress</vt:lpstr>
      <vt:lpstr>Stress as a response</vt:lpstr>
      <vt:lpstr>Strain</vt:lpstr>
      <vt:lpstr>Strain produces stress</vt:lpstr>
      <vt:lpstr>Tensile testing</vt:lpstr>
      <vt:lpstr>Stress/strain from a tensile test</vt:lpstr>
      <vt:lpstr>Stress vs strain curves</vt:lpstr>
      <vt:lpstr>Using stress/strain curves</vt:lpstr>
      <vt:lpstr>Using stress/strain curves</vt:lpstr>
      <vt:lpstr>Isotropic and Anisotropic</vt:lpstr>
      <vt:lpstr>Isotropic elastic constants for some materials</vt:lpstr>
      <vt:lpstr>Elastic constants are not “constant”</vt:lpstr>
      <vt:lpstr>In actual materials, the stress and the strain change throughout the material </vt:lpstr>
      <vt:lpstr>Stress/Strain Regions</vt:lpstr>
      <vt:lpstr>Permanent Strain</vt:lpstr>
      <vt:lpstr>The hardening behavior changes for different materials</vt:lpstr>
      <vt:lpstr>Dislocation motion</vt:lpstr>
      <vt:lpstr>Dislocation are produced during deformation</vt:lpstr>
      <vt:lpstr>Dislocation motion causes plastic deformation, dislocation pileup causes hardening</vt:lpstr>
      <vt:lpstr>Dislocation Pile Up</vt:lpstr>
      <vt:lpstr>Ductility</vt:lpstr>
      <vt:lpstr>As the strength increases due to dislocation pile-up, the ductility decreases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51</cp:revision>
  <dcterms:created xsi:type="dcterms:W3CDTF">2020-02-03T20:17:36Z</dcterms:created>
  <dcterms:modified xsi:type="dcterms:W3CDTF">2022-02-01T16:42:10Z</dcterms:modified>
</cp:coreProperties>
</file>